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274" r:id="rId6"/>
    <p:sldId id="269" r:id="rId7"/>
    <p:sldId id="268" r:id="rId8"/>
    <p:sldId id="277" r:id="rId9"/>
    <p:sldId id="275" r:id="rId10"/>
    <p:sldId id="270" r:id="rId11"/>
    <p:sldId id="271" r:id="rId12"/>
    <p:sldId id="272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79" r:id="rId24"/>
    <p:sldId id="276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2F9"/>
    <a:srgbClr val="191C25"/>
    <a:srgbClr val="EB9364"/>
    <a:srgbClr val="9EA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7B95B-FB87-466F-9674-2957853066FA}" v="33" dt="2024-02-27T22:01:01.462"/>
    <p1510:client id="{461F7878-067D-4222-B7E6-B5D09E8682E0}" v="1561" dt="2024-02-27T11:13:51.811"/>
    <p1510:client id="{4EE0CADB-EC1B-1F23-9A65-96B18F098C0D}" v="22" dt="2024-02-27T21:44:46.412"/>
    <p1510:client id="{6DE2ACC0-2811-4677-AF31-6865844737A8}" v="1" dt="2024-02-27T23:15:15.258"/>
    <p1510:client id="{A5D26267-71E0-4EDB-A1EE-CD95700C27BC}" v="29" dt="2024-02-27T11:15:44.670"/>
    <p1510:client id="{E6960EA7-9495-FE15-073F-A0C1894FFA5A}" v="34" dt="2024-02-27T21:51:51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F5FEC-D744-4727-9BC1-40B807D9173B}" type="datetimeFigureOut">
              <a:rPr lang="en-AU" smtClean="0"/>
              <a:t>28/02/2024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44807-A4D7-41E4-AB1A-1B68D11AA9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16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44807-A4D7-41E4-AB1A-1B68D11AA91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1741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44807-A4D7-41E4-AB1A-1B68D11AA91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4666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44807-A4D7-41E4-AB1A-1B68D11AA91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72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Talk about when the firm was started: 2021.</a:t>
            </a:r>
          </a:p>
          <a:p>
            <a:endParaRPr lang="en-AU"/>
          </a:p>
          <a:p>
            <a:r>
              <a:rPr lang="en-AU"/>
              <a:t>Who this presentation is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44807-A4D7-41E4-AB1A-1B68D11AA91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16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Legislation, different in each state and territory, designed to encourage cash flow to subcontractors.</a:t>
            </a:r>
          </a:p>
          <a:p>
            <a:endParaRPr lang="en-AU"/>
          </a:p>
          <a:p>
            <a:r>
              <a:rPr lang="en-AU"/>
              <a:t>Claimant to use</a:t>
            </a:r>
          </a:p>
          <a:p>
            <a:endParaRPr lang="en-AU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44807-A4D7-41E4-AB1A-1B68D11AA91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976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By subcontractors and head contractors when the client is not paying!</a:t>
            </a:r>
          </a:p>
          <a:p>
            <a:r>
              <a:rPr lang="en-US"/>
              <a:t>Usually at the back-end of a project</a:t>
            </a:r>
          </a:p>
          <a:p>
            <a:r>
              <a:rPr lang="en-US"/>
              <a:t>During the project, if the developer appears to be in financial difficulty</a:t>
            </a:r>
          </a:p>
          <a:p>
            <a:r>
              <a:rPr lang="en-US"/>
              <a:t>Usually takes about 45 days from go-to-whoa</a:t>
            </a:r>
          </a:p>
          <a:p>
            <a:endParaRPr lang="en-US"/>
          </a:p>
          <a:p>
            <a:r>
              <a:rPr lang="en-AU"/>
              <a:t>Allocating risks – to the principal or contractor. If the contractor is taking the risk, what to do: insure or price it. 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44807-A4D7-41E4-AB1A-1B68D11AA91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241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44807-A4D7-41E4-AB1A-1B68D11AA91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741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Entitlement to monthly payment claims under the Act. So Contractor can issue a payment claim once per month under the 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44807-A4D7-41E4-AB1A-1B68D11AA91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935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44807-A4D7-41E4-AB1A-1B68D11AA91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5127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Note the payment claim is not an invoice but it can be. </a:t>
            </a:r>
            <a:r>
              <a:rPr lang="en-AU" err="1"/>
              <a:t>Ie</a:t>
            </a:r>
            <a:r>
              <a:rPr lang="en-AU"/>
              <a:t> sophisticated contractors do not invoice.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44807-A4D7-41E4-AB1A-1B68D11AA91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092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Note that only apply for a statutory debt at the end of the project, otherwise the head contractor will just reverse it in the next payment schedule.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44807-A4D7-41E4-AB1A-1B68D11AA91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85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9213-7D5E-6E70-5E00-98A334FB6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8714-B3B5-5F8F-9E1F-7FA66EB95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510E-4930-2447-53C3-B0DC8DF5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527F-B9C6-4B6B-B152-24CA0EA7FA2E}" type="datetime1">
              <a:rPr lang="en-AU" smtClean="0"/>
              <a:t>28/02/2024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0E9D3-8027-C48E-D14C-81076B7E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19490-FA2F-B7C1-D0FD-A9CA6034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18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840B-32B8-2038-986B-807EBF24E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96B75-AE34-6402-A267-6FC48CCDA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509-88EC-5127-05A1-101B9043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418-65FD-4D82-8DA9-96BD80BE8619}" type="datetime1">
              <a:rPr lang="en-AU" smtClean="0"/>
              <a:t>28/02/2024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C5023-6299-1912-71B6-7FA2B568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88036-8AFD-AA14-8FC3-5B400D2F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175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F1DC2-35D1-2E16-21F7-D39E40243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8395A-01FE-64AF-45A9-11C602C2A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7AB3D-EFA4-C0FF-8D3B-E8E9951F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0753-47E1-403D-9145-3AAF4F0E5810}" type="datetime1">
              <a:rPr lang="en-AU" smtClean="0"/>
              <a:t>28/02/2024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D6468-C835-EF42-4AD8-4FAED0848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781B-F667-9E44-696B-EB4C51ED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749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29FDE-62F0-023E-138F-10F86452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68E94-5D32-1AE7-131E-C0FBF1152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31458-53B2-6EC1-5100-95A62125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06-330C-4C96-A1FC-A0A19BD07778}" type="datetime1">
              <a:rPr lang="en-AU" smtClean="0"/>
              <a:t>28/02/2024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BAF2C-7C30-F918-A221-B962E1B1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BABB1-03DA-AA68-42B6-EF6D177F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9AA5746-3C9E-393A-DC64-CDCCA4B20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15" y="361805"/>
            <a:ext cx="1606685" cy="7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1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FF01-5F7E-3A43-A3FE-1FA8A864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F12EE-0384-A1F3-5956-AC1B9616F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FEAD9-4703-576A-8941-9DC91BED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9F45-818B-4E52-9877-BBDA31DA8B73}" type="datetime1">
              <a:rPr lang="en-AU" smtClean="0"/>
              <a:t>28/02/2024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2CE4C-92E0-CBAE-053E-D839C291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595E6-7848-D33A-F746-1EECAE35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227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402A-E246-BEC3-F46C-7FD1EEFD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F827B-C5D8-663C-630D-BB7A213CF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19B2B-4351-DD88-810F-778AF8F2C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D9D87-CB5D-CB6E-7DDB-8B7F2667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DAD6-6A31-466C-A858-669F26ED5C4E}" type="datetime1">
              <a:rPr lang="en-AU" smtClean="0"/>
              <a:t>28/02/2024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84B7D-8624-7B7A-10B4-B1886936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76897-703E-C8FC-E35C-1EDB4382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732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709D-35C0-F78E-3E8E-711AAD3E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DE9F9-DEB6-E88F-1C6A-E21C4C742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1223E-6DA8-4AE8-966E-7F6B89EF5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CE775-19F7-48B9-C38A-D49240A1C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1A117-F5D0-DFB4-7115-F00A93FF6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48DF0-1AB7-D1AB-D4AC-59DE7D07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A87D-85B6-47F9-A33A-19B40CB214E1}" type="datetime1">
              <a:rPr lang="en-AU" smtClean="0"/>
              <a:t>28/02/2024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53CBB-B215-9C78-A3B1-97A2274F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E9D60-2978-21A2-BAA1-8FB47CC9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36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57D6-335F-E14E-708F-2D6C05D2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B2CED-A490-E2BB-0240-37528C0E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BD38-CA64-4E9B-BE99-778E90738FCB}" type="datetime1">
              <a:rPr lang="en-AU" smtClean="0"/>
              <a:t>28/02/2024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15622-21FF-A2A9-4134-34028311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48DB6-7CC7-A19E-4C18-29F2ADDB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89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D67B8-A64D-02F8-BC6F-9D75B485F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603-C3B3-4E46-8641-47F96341B123}" type="datetime1">
              <a:rPr lang="en-AU" smtClean="0"/>
              <a:t>28/02/2024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CBECF-BCBC-713B-7E21-F7A96421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EB79C-487F-038D-CB0C-10BD35EE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27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7683-BB53-F434-7C09-1B297C93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05169-8829-F13F-60FA-97A2491B3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E4D5E-70AF-5D50-CA7A-B20B8212F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F9EB6-F821-7150-F875-ADC43792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98B-F292-4589-A500-011B0056A6C4}" type="datetime1">
              <a:rPr lang="en-AU" smtClean="0"/>
              <a:t>28/02/2024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53216-12EC-E5DC-6DD4-2A5A1BBB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38B07-96B6-C8C6-C6E8-86E4BB96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45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CA1F-9515-9C59-801D-6EE2E813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C432E-F3A3-D7AE-C0D5-1E7EDA3BB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CD20A-9848-57D0-64EC-95C911E00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18E36-1CD5-8EEE-7A1A-C964F33B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EAE4-E064-4CC9-AD8D-624A86C64547}" type="datetime1">
              <a:rPr lang="en-AU" smtClean="0"/>
              <a:t>28/02/2024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AE188-6AE7-2661-1F79-5CB49EAA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4728F-9E63-7441-DCCE-752FC9F6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83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1E09B-6D2A-3E63-74B9-AC34052D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A1521-C927-9479-47A3-5EC4FD117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FA04-0D4D-5DAC-702C-16A2E3877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F4A21-6625-4F26-95C9-AD23238B2A94}" type="datetime1">
              <a:rPr lang="en-AU" smtClean="0"/>
              <a:t>28/02/2024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D3F63-43F0-C0DB-FEC5-2F53E0069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88625-F8DB-204B-A10E-6CF292DAA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9351-DD99-4ED3-BB1E-044439F6D0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832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37815-8A59-6E96-6FD9-37EFC68DB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00" y="1711873"/>
            <a:ext cx="4418812" cy="21241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96BE3C-687E-74FB-18B1-0E71405B7744}"/>
              </a:ext>
            </a:extLst>
          </p:cNvPr>
          <p:cNvSpPr txBox="1"/>
          <p:nvPr/>
        </p:nvSpPr>
        <p:spPr>
          <a:xfrm>
            <a:off x="1877095" y="4100746"/>
            <a:ext cx="810768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 i="1">
              <a:solidFill>
                <a:schemeClr val="bg1"/>
              </a:solidFill>
            </a:endParaRPr>
          </a:p>
          <a:p>
            <a:r>
              <a:rPr lang="en-US" sz="2400" i="1">
                <a:solidFill>
                  <a:schemeClr val="bg1"/>
                </a:solidFill>
              </a:rPr>
              <a:t>Building and Construction Industry Security of Payment Act 1999</a:t>
            </a:r>
            <a:r>
              <a:rPr lang="en-US" sz="2400">
                <a:solidFill>
                  <a:schemeClr val="bg1"/>
                </a:solidFill>
              </a:rPr>
              <a:t> (NSW)</a:t>
            </a:r>
            <a:endParaRPr lang="en-US" sz="2400">
              <a:solidFill>
                <a:schemeClr val="bg1"/>
              </a:solidFill>
              <a:cs typeface="Calibri"/>
            </a:endParaRPr>
          </a:p>
          <a:p>
            <a:br>
              <a:rPr lang="en-US" sz="2400"/>
            </a:br>
            <a:r>
              <a:rPr lang="en-US" sz="2400">
                <a:solidFill>
                  <a:schemeClr val="bg1"/>
                </a:solidFill>
              </a:rPr>
              <a:t>28 February 2024</a:t>
            </a:r>
            <a:endParaRPr lang="en-AU" sz="240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377C1-C1C6-8FC3-8063-E35FA541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2119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F566-EA98-2C78-E070-D9923793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F. How does SOPA work?</a:t>
            </a:r>
            <a:endParaRPr lang="en-AU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F9F51-2D9D-6202-942C-5B18F9F54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1453" cy="4109349"/>
          </a:xfrm>
        </p:spPr>
        <p:txBody>
          <a:bodyPr/>
          <a:lstStyle/>
          <a:p>
            <a:pPr marL="0" indent="0">
              <a:buNone/>
            </a:pPr>
            <a:r>
              <a:rPr lang="en-US" i="1"/>
              <a:t>Building and Construction Security of Payment Act 1999 </a:t>
            </a:r>
            <a:r>
              <a:rPr lang="en-US"/>
              <a:t>(NSW):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Payment Claim – Claimant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Payment Schedule – Respondent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Adjudication Application – Claimant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Adjudication Response – Respondent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Determination – Adjudicator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Enforcement – Claimant</a:t>
            </a: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F2583-9E42-1C25-5983-FB34AC03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997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47CE-5C7C-1F17-656F-24A1FF49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F1. Payment claims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2A4B3-679F-F73C-F9BD-1C940BCC7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Statutory requirements</a:t>
            </a:r>
          </a:p>
          <a:p>
            <a:pPr lvl="1"/>
            <a:r>
              <a:rPr lang="en-US"/>
              <a:t>Identify the construction work</a:t>
            </a:r>
          </a:p>
          <a:p>
            <a:pPr lvl="1"/>
            <a:r>
              <a:rPr lang="en-US"/>
              <a:t>Be served on the Respondent</a:t>
            </a:r>
          </a:p>
          <a:p>
            <a:pPr lvl="1"/>
            <a:r>
              <a:rPr lang="en-US"/>
              <a:t>Be served within time</a:t>
            </a:r>
          </a:p>
          <a:p>
            <a:r>
              <a:rPr lang="en-US"/>
              <a:t>Practical suggestions</a:t>
            </a:r>
          </a:p>
          <a:p>
            <a:pPr lvl="1"/>
            <a:r>
              <a:rPr lang="en-US"/>
              <a:t>Excel spreadsheet identifying:</a:t>
            </a:r>
          </a:p>
          <a:p>
            <a:pPr lvl="2"/>
            <a:r>
              <a:rPr lang="en-US"/>
              <a:t>Base scope works</a:t>
            </a:r>
          </a:p>
          <a:p>
            <a:pPr lvl="2"/>
            <a:r>
              <a:rPr lang="en-US"/>
              <a:t>Variation works</a:t>
            </a:r>
          </a:p>
          <a:p>
            <a:pPr lvl="1"/>
            <a:r>
              <a:rPr lang="en-US"/>
              <a:t>Basis of entitlement - by reference to the risk profile under the Contract</a:t>
            </a:r>
          </a:p>
          <a:p>
            <a:pPr lvl="1"/>
            <a:r>
              <a:rPr lang="en-US"/>
              <a:t>Reference to supporting documents</a:t>
            </a:r>
          </a:p>
          <a:p>
            <a:pPr lvl="1"/>
            <a:r>
              <a:rPr lang="en-AU"/>
              <a:t>For variations, each claim should have a separate variation claim previously submitted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0ED08-83EB-1619-8F02-778ADEFE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5256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6176-FDC7-6830-CF41-517E74A0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F1. Payment claims cont’d</a:t>
            </a:r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389D10-D02C-8CE2-C841-E9C69177C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305" y="1783598"/>
            <a:ext cx="11399017" cy="306831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541944-8031-FBAA-7703-8031A9A6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417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8690-7CAE-A8BF-725D-00DBA4B2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F1. Payment claims cont’d</a:t>
            </a:r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C66B11-4C76-B99A-12D0-8BB4FBF4D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751" y="2082307"/>
            <a:ext cx="11432497" cy="292823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41639-4284-6957-FB7F-CEB9325E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764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EA87-A9B0-C8E2-7DFD-DC162360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F2. Payment Schedules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61E00-AC10-B1D3-53EA-EFC427B23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Statutory requirements – s 14 of the Act (10 BDs)</a:t>
            </a:r>
          </a:p>
          <a:p>
            <a:pPr lvl="1"/>
            <a:r>
              <a:rPr lang="en-US"/>
              <a:t>10 BDs</a:t>
            </a:r>
          </a:p>
          <a:p>
            <a:pPr lvl="1"/>
            <a:r>
              <a:rPr lang="en-US"/>
              <a:t>Identify the payment claim</a:t>
            </a:r>
          </a:p>
          <a:p>
            <a:pPr lvl="1"/>
            <a:r>
              <a:rPr lang="en-US"/>
              <a:t>Identify the amount of the proposed payment</a:t>
            </a:r>
          </a:p>
          <a:p>
            <a:pPr lvl="1"/>
            <a:r>
              <a:rPr lang="en-US"/>
              <a:t>Indicate reasons for not providing payment</a:t>
            </a:r>
          </a:p>
          <a:p>
            <a:r>
              <a:rPr lang="en-US"/>
              <a:t>Practical suggestions</a:t>
            </a:r>
          </a:p>
          <a:p>
            <a:pPr lvl="1"/>
            <a:r>
              <a:rPr lang="en-US"/>
              <a:t>Do the work for an Adjudication Response at this stage</a:t>
            </a:r>
          </a:p>
          <a:p>
            <a:pPr lvl="1"/>
            <a:r>
              <a:rPr lang="en-US"/>
              <a:t>Focus on the high value claims</a:t>
            </a:r>
          </a:p>
          <a:p>
            <a:pPr lvl="1"/>
            <a:r>
              <a:rPr lang="en-US"/>
              <a:t>Put in more reasons not less (noting that reasons subsequently raised in an AR cannot be relied on)</a:t>
            </a:r>
          </a:p>
          <a:p>
            <a:pPr marL="457200" lvl="1" indent="0">
              <a:buNone/>
            </a:pPr>
            <a:endParaRPr lang="en-US"/>
          </a:p>
          <a:p>
            <a:endParaRPr lang="en-US"/>
          </a:p>
          <a:p>
            <a:pPr lvl="1"/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DF5FD-8D73-9F46-E305-4DA6D256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7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41D1-1C6A-1141-6D46-ACEDFDF6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F2. If no payment schedule?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ED67-C425-475F-4ADC-8743DED9F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 17(2) notice</a:t>
            </a:r>
          </a:p>
          <a:p>
            <a:pPr lvl="1"/>
            <a:r>
              <a:rPr lang="en-US"/>
              <a:t>Give a further opportunity to serve a payment schedule</a:t>
            </a:r>
          </a:p>
          <a:p>
            <a:r>
              <a:rPr lang="en-US"/>
              <a:t>Sue for a statutory debt</a:t>
            </a:r>
          </a:p>
          <a:p>
            <a:pPr lvl="1"/>
            <a:r>
              <a:rPr lang="en-US"/>
              <a:t>Pleading only the existence of the statutory debt and how that arose, no need for a broader pleading</a:t>
            </a:r>
          </a:p>
          <a:p>
            <a:pPr lvl="1"/>
            <a:r>
              <a:rPr lang="en-US"/>
              <a:t>Summary judgment application – after the </a:t>
            </a:r>
            <a:r>
              <a:rPr lang="en-US" err="1"/>
              <a:t>defence</a:t>
            </a:r>
            <a:r>
              <a:rPr lang="en-US"/>
              <a:t> has been filed</a:t>
            </a:r>
          </a:p>
          <a:p>
            <a:r>
              <a:rPr lang="en-US"/>
              <a:t>When to give the s 17(2) notice vs sue for a statutory debt?</a:t>
            </a: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F033B-CE4D-B290-9176-901A492D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975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933F-29D1-3226-0715-685E1B82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F3. Adjudication Applications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707F-5990-FB4A-B16B-897A3ADA4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What are they?</a:t>
            </a:r>
          </a:p>
          <a:p>
            <a:pPr lvl="1"/>
            <a:r>
              <a:rPr lang="en-US"/>
              <a:t>Submissions – note your audience</a:t>
            </a:r>
          </a:p>
          <a:p>
            <a:pPr lvl="1"/>
            <a:r>
              <a:rPr lang="en-US"/>
              <a:t>Evidence</a:t>
            </a:r>
          </a:p>
          <a:p>
            <a:pPr lvl="2"/>
            <a:r>
              <a:rPr lang="en-US"/>
              <a:t>Lay</a:t>
            </a:r>
          </a:p>
          <a:p>
            <a:pPr lvl="2"/>
            <a:r>
              <a:rPr lang="en-US"/>
              <a:t>Expert (programming / quantum)</a:t>
            </a:r>
          </a:p>
          <a:p>
            <a:r>
              <a:rPr lang="en-US"/>
              <a:t>Timeframes</a:t>
            </a:r>
          </a:p>
          <a:p>
            <a:pPr lvl="1"/>
            <a:r>
              <a:rPr lang="en-US"/>
              <a:t>10 BDs of the PS</a:t>
            </a:r>
          </a:p>
          <a:p>
            <a:r>
              <a:rPr lang="en-US"/>
              <a:t>How to structure the submissions?</a:t>
            </a:r>
          </a:p>
          <a:p>
            <a:pPr lvl="1"/>
            <a:r>
              <a:rPr lang="en-US"/>
              <a:t>Overview of the project</a:t>
            </a:r>
          </a:p>
          <a:p>
            <a:pPr lvl="1"/>
            <a:r>
              <a:rPr lang="en-US"/>
              <a:t>Overview of what the Claimant wants</a:t>
            </a:r>
          </a:p>
          <a:p>
            <a:pPr lvl="1"/>
            <a:r>
              <a:rPr lang="en-US"/>
              <a:t>Jurisdictional matters that the adjudicator needs to be satisfied with</a:t>
            </a:r>
          </a:p>
          <a:p>
            <a:pPr lvl="1"/>
            <a:r>
              <a:rPr lang="en-US"/>
              <a:t>Specific positions on the claims</a:t>
            </a:r>
          </a:p>
          <a:p>
            <a:pPr lvl="1"/>
            <a:r>
              <a:rPr lang="en-US"/>
              <a:t>References to any evidence (lay or expert)</a:t>
            </a:r>
          </a:p>
          <a:p>
            <a:pPr lvl="1"/>
            <a:r>
              <a:rPr lang="en-US"/>
              <a:t>Responsive positions to anticipated arguments raised by the Respondent (payment schedule will give an indication)</a:t>
            </a:r>
          </a:p>
          <a:p>
            <a:pPr lvl="1"/>
            <a:r>
              <a:rPr lang="en-US"/>
              <a:t>Position on the Adjudicator’s costs</a:t>
            </a: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063B9-9ADF-F5AF-65AD-EF1FCB02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423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90E3-3E12-2C9A-C91D-9EC241A0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F4. Adjudication Responses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3CD7-6C40-CFF2-7F8B-4ED55B4E2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Keep short</a:t>
            </a:r>
          </a:p>
          <a:p>
            <a:r>
              <a:rPr lang="en-US"/>
              <a:t>Key issues given tight timeframes</a:t>
            </a:r>
          </a:p>
          <a:p>
            <a:r>
              <a:rPr lang="en-US"/>
              <a:t>Jurisdictional points</a:t>
            </a:r>
          </a:p>
          <a:p>
            <a:r>
              <a:rPr lang="en-US"/>
              <a:t>Specific issues – key responses</a:t>
            </a:r>
          </a:p>
          <a:p>
            <a:r>
              <a:rPr lang="en-US"/>
              <a:t>Lay evidence</a:t>
            </a:r>
          </a:p>
          <a:p>
            <a:r>
              <a:rPr lang="en-US"/>
              <a:t>Expert 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BCA79-51D1-DA14-D619-B0721F39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987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5B12-C84B-6682-7561-264D2145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F5. Adjudication Determinations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6E71-B999-2558-CCD8-77D11FF67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Seeking a site viewing</a:t>
            </a:r>
          </a:p>
          <a:p>
            <a:r>
              <a:rPr lang="en-US"/>
              <a:t>Adjudicators asking for more time? To grant or not</a:t>
            </a:r>
          </a:p>
          <a:p>
            <a:r>
              <a:rPr lang="en-US"/>
              <a:t>Unsolicited submissions</a:t>
            </a:r>
          </a:p>
          <a:p>
            <a:r>
              <a:rPr lang="en-US"/>
              <a:t>Beware rogue adjudicators</a:t>
            </a:r>
          </a:p>
          <a:p>
            <a:pPr lvl="1"/>
            <a:r>
              <a:rPr lang="en-US"/>
              <a:t>Multiple rounds of further submissions</a:t>
            </a: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6B110-AEBF-193B-A254-2586B16D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251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5E41-AA68-3310-FF6E-0F4C4D3A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F6. Enforcement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CD77E-458E-A939-5662-FB3A75D1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Obtain an Adjudication Certificate</a:t>
            </a:r>
          </a:p>
          <a:p>
            <a:r>
              <a:rPr lang="en-US"/>
              <a:t>File the Judgment Debt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Commence enforcement proceedings</a:t>
            </a: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49E6E-E3B1-8ABD-83A6-0F50D9BF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6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F803-6CF4-4C63-3537-BEF8B5DC4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F69BC-6438-B43F-5BF3-3110DBEB6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AU"/>
              <a:t>Introduction</a:t>
            </a:r>
          </a:p>
          <a:p>
            <a:pPr marL="514350" indent="-514350">
              <a:buAutoNum type="alphaUcPeriod"/>
            </a:pPr>
            <a:r>
              <a:rPr lang="en-AU"/>
              <a:t>What is SOPA?</a:t>
            </a:r>
          </a:p>
          <a:p>
            <a:pPr marL="514350" indent="-514350">
              <a:buAutoNum type="alphaUcPeriod"/>
            </a:pPr>
            <a:r>
              <a:rPr lang="en-AU"/>
              <a:t>Why use SOPA?</a:t>
            </a:r>
          </a:p>
          <a:p>
            <a:pPr marL="514350" indent="-514350">
              <a:buAutoNum type="alphaUcPeriod"/>
            </a:pPr>
            <a:r>
              <a:rPr lang="en-AU"/>
              <a:t>Who can use SOPA?</a:t>
            </a:r>
          </a:p>
          <a:p>
            <a:pPr marL="514350" indent="-514350">
              <a:buAutoNum type="alphaUcPeriod"/>
            </a:pPr>
            <a:r>
              <a:rPr lang="en-AU"/>
              <a:t>When is it used?</a:t>
            </a:r>
          </a:p>
          <a:p>
            <a:pPr marL="514350" indent="-514350">
              <a:buAutoNum type="alphaUcPeriod"/>
            </a:pPr>
            <a:r>
              <a:rPr lang="en-AU"/>
              <a:t>How does SOPA work?</a:t>
            </a:r>
          </a:p>
          <a:p>
            <a:pPr marL="514350" indent="-514350">
              <a:buAutoNum type="alphaUcPeriod"/>
            </a:pPr>
            <a:r>
              <a:rPr lang="en-AU"/>
              <a:t>What to do if aggrieved?</a:t>
            </a:r>
          </a:p>
          <a:p>
            <a:pPr marL="514350" indent="-514350">
              <a:buFont typeface="+mj-lt"/>
              <a:buAutoNum type="arabicPeriod"/>
            </a:pPr>
            <a:endParaRPr lang="en-AU"/>
          </a:p>
          <a:p>
            <a:pPr marL="514350" indent="-514350">
              <a:buFont typeface="+mj-lt"/>
              <a:buAutoNum type="arabicPeriod"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7414A-D01F-D86B-EBD6-0EA82B1B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496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5F72-80A8-749E-78C3-E7EF8847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G. What to do if aggrieved?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85DD1-5182-9A24-BF44-D1C3CDD90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AU"/>
              <a:t>Jurisdictional issues?</a:t>
            </a:r>
          </a:p>
          <a:p>
            <a:pPr marL="514350" indent="-514350">
              <a:buAutoNum type="arabicPeriod"/>
            </a:pPr>
            <a:r>
              <a:rPr lang="en-AU"/>
              <a:t>Sue back</a:t>
            </a:r>
          </a:p>
          <a:p>
            <a:pPr marL="514350" indent="-514350">
              <a:buAutoNum type="arabicPeriod"/>
            </a:pPr>
            <a:r>
              <a:rPr lang="en-AU"/>
              <a:t>Negotiate</a:t>
            </a:r>
          </a:p>
          <a:p>
            <a:pPr marL="514350" indent="-514350">
              <a:buAutoNum type="arabicPeriod"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44008-CD63-52E9-FE82-CBD5F9E1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1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7495-4B22-539F-C5F1-2D7B8565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AU" sz="5400">
                <a:solidFill>
                  <a:schemeClr val="bg1"/>
                </a:solidFill>
              </a:rPr>
              <a:t>Q &amp; A</a:t>
            </a:r>
            <a:br>
              <a:rPr lang="en-AU" sz="5400">
                <a:solidFill>
                  <a:schemeClr val="bg1"/>
                </a:solidFill>
              </a:rPr>
            </a:br>
            <a:br>
              <a:rPr lang="en-AU" sz="5400">
                <a:solidFill>
                  <a:schemeClr val="bg1"/>
                </a:solidFill>
              </a:rPr>
            </a:br>
            <a:br>
              <a:rPr lang="en-AU" sz="5400">
                <a:solidFill>
                  <a:schemeClr val="bg1"/>
                </a:solidFill>
              </a:rPr>
            </a:br>
            <a:br>
              <a:rPr lang="en-AU" sz="5400">
                <a:solidFill>
                  <a:schemeClr val="bg1"/>
                </a:solidFill>
              </a:rPr>
            </a:br>
            <a:endParaRPr lang="en-AU" sz="54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F4E59-1EA8-54FB-870A-24E095C8C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82429"/>
            <a:ext cx="1450296" cy="6978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FD089-2DED-067D-A6CE-E7486432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007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BD19-450F-CACA-0CA0-EC9282016D8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191C25"/>
          </a:solidFill>
        </p:spPr>
        <p:txBody>
          <a:bodyPr/>
          <a:lstStyle/>
          <a:p>
            <a:pPr marL="0" indent="0" algn="ctr">
              <a:buNone/>
            </a:pPr>
            <a:endParaRPr lang="en-AU" sz="600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sz="6000">
                <a:solidFill>
                  <a:schemeClr val="bg1"/>
                </a:solidFill>
              </a:rPr>
              <a:t>Thank you </a:t>
            </a:r>
            <a:br>
              <a:rPr lang="en-AU">
                <a:solidFill>
                  <a:schemeClr val="bg1"/>
                </a:solidFill>
              </a:rPr>
            </a:br>
            <a:br>
              <a:rPr lang="en-AU">
                <a:solidFill>
                  <a:schemeClr val="bg1"/>
                </a:solidFill>
              </a:rPr>
            </a:br>
            <a:r>
              <a:rPr lang="en-AU" sz="2000">
                <a:solidFill>
                  <a:schemeClr val="bg1"/>
                </a:solidFill>
              </a:rPr>
              <a:t>Jock Hamilton – 0433 654 209</a:t>
            </a:r>
          </a:p>
          <a:p>
            <a:pPr marL="0" indent="0" algn="ctr">
              <a:buNone/>
            </a:pPr>
            <a:r>
              <a:rPr lang="en-AU" sz="2000">
                <a:solidFill>
                  <a:schemeClr val="bg1"/>
                </a:solidFill>
              </a:rPr>
              <a:t>Helay Zarmati – 0434 873 530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E2327-4773-F681-7936-23A91862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22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2C190-929E-4F90-7FDB-D27709014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5087"/>
            <a:ext cx="1450296" cy="697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18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7D54-8FCC-276F-2BA5-673136CB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Introduction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39247-3800-219C-A1D1-3035C990C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Legal services for the construction industry</a:t>
            </a:r>
          </a:p>
          <a:p>
            <a:r>
              <a:rPr lang="en-US"/>
              <a:t>Jock Hamilton, Helay Zarmati, Mili Curic, Peter Sarlos, Allegra Flemming, Hugh Robinson, Harrison Kerr</a:t>
            </a:r>
          </a:p>
          <a:p>
            <a:r>
              <a:rPr lang="en-US"/>
              <a:t>Front-end, project delivery support, back-end dispute resolution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4D9DC-9012-68B0-9B3E-121E9264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875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E025-4558-E9E4-8CCF-6F0CC83E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What is SOPA?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7A2F5-1B89-5A1F-7EC9-EC8201805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x4 words</a:t>
            </a:r>
          </a:p>
          <a:p>
            <a:r>
              <a:rPr lang="en-US"/>
              <a:t>Referral of certain disputes to third party adjudicators to make interim determinations in respect of those disputes</a:t>
            </a:r>
          </a:p>
          <a:p>
            <a:r>
              <a:rPr lang="en-US"/>
              <a:t>Rapid fire determinations, to encourage cash-flow</a:t>
            </a:r>
          </a:p>
          <a:p>
            <a:r>
              <a:rPr lang="en-US"/>
              <a:t>Adjudicators are not necessarily lawyers; often quantity surveyors, architects, project managers</a:t>
            </a:r>
          </a:p>
          <a:p>
            <a:r>
              <a:rPr lang="en-US"/>
              <a:t>Adjudicators are allowed to make errors (except jurisdictional errors!) The determinations are interim only, the legislature wants to empower adjudicators to make non-jurisdictional errors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8FBE5-8620-B822-DD2E-68126609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39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F1CF-47F4-ADA3-B6DA-661016D0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C. Why use SOPA?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FF4ED-9378-74E9-192E-90FFCD12E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Timing</a:t>
            </a:r>
          </a:p>
          <a:p>
            <a:r>
              <a:rPr lang="en-AU"/>
              <a:t>Cash flow</a:t>
            </a:r>
          </a:p>
          <a:p>
            <a:r>
              <a:rPr lang="en-AU"/>
              <a:t>Informality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7142E-201F-C52F-F9DA-EA1F2F27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86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D5AA6B-2EC1-89A5-B3EB-3EEEA9E16BD4}"/>
              </a:ext>
            </a:extLst>
          </p:cNvPr>
          <p:cNvSpPr/>
          <p:nvPr/>
        </p:nvSpPr>
        <p:spPr>
          <a:xfrm>
            <a:off x="4969328" y="947057"/>
            <a:ext cx="2253343" cy="892629"/>
          </a:xfrm>
          <a:prstGeom prst="roundRect">
            <a:avLst/>
          </a:prstGeom>
          <a:solidFill>
            <a:srgbClr val="191C2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Developer / Principal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92593D-2565-B0A0-61F6-2D4DA610A42C}"/>
              </a:ext>
            </a:extLst>
          </p:cNvPr>
          <p:cNvSpPr/>
          <p:nvPr/>
        </p:nvSpPr>
        <p:spPr>
          <a:xfrm>
            <a:off x="4969326" y="2536371"/>
            <a:ext cx="2253343" cy="892629"/>
          </a:xfrm>
          <a:prstGeom prst="roundRect">
            <a:avLst/>
          </a:prstGeom>
          <a:solidFill>
            <a:srgbClr val="191C2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Principal Contractor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38E8B-D7D9-E3EC-46DA-A89AC0910756}"/>
              </a:ext>
            </a:extLst>
          </p:cNvPr>
          <p:cNvSpPr/>
          <p:nvPr/>
        </p:nvSpPr>
        <p:spPr>
          <a:xfrm>
            <a:off x="4969327" y="4125686"/>
            <a:ext cx="2253343" cy="892629"/>
          </a:xfrm>
          <a:prstGeom prst="roundRect">
            <a:avLst/>
          </a:prstGeom>
          <a:solidFill>
            <a:srgbClr val="191C2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Subcontractor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F3ACBB-8767-2489-D727-B8DF7AC4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D. Who?</a:t>
            </a:r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E11B1E-E0B3-83CC-9425-7EC5C1461195}"/>
              </a:ext>
            </a:extLst>
          </p:cNvPr>
          <p:cNvSpPr/>
          <p:nvPr/>
        </p:nvSpPr>
        <p:spPr>
          <a:xfrm>
            <a:off x="3439886" y="5682343"/>
            <a:ext cx="1529440" cy="674914"/>
          </a:xfrm>
          <a:prstGeom prst="ellipse">
            <a:avLst/>
          </a:prstGeom>
          <a:solidFill>
            <a:srgbClr val="9EA9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Suppliers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F64225B-A108-D2A2-1B14-94320431D8F2}"/>
              </a:ext>
            </a:extLst>
          </p:cNvPr>
          <p:cNvSpPr/>
          <p:nvPr/>
        </p:nvSpPr>
        <p:spPr>
          <a:xfrm>
            <a:off x="7663540" y="4125685"/>
            <a:ext cx="2968279" cy="794657"/>
          </a:xfrm>
          <a:prstGeom prst="triangle">
            <a:avLst/>
          </a:prstGeom>
          <a:solidFill>
            <a:srgbClr val="9EA9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Consultants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2B1B2F-ABB6-A203-AEE1-7FB34375404E}"/>
              </a:ext>
            </a:extLst>
          </p:cNvPr>
          <p:cNvSpPr/>
          <p:nvPr/>
        </p:nvSpPr>
        <p:spPr>
          <a:xfrm>
            <a:off x="2095502" y="4125686"/>
            <a:ext cx="2253343" cy="892629"/>
          </a:xfrm>
          <a:prstGeom prst="roundRect">
            <a:avLst/>
          </a:prstGeom>
          <a:solidFill>
            <a:srgbClr val="191C2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Subcontractor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A36FB9-9FF7-DE7F-72E8-E44B31BDD6D1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222669" y="1992086"/>
            <a:ext cx="1925011" cy="2133599"/>
          </a:xfrm>
          <a:prstGeom prst="straightConnector1">
            <a:avLst/>
          </a:prstGeom>
          <a:ln>
            <a:solidFill>
              <a:srgbClr val="EB93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5E858B8-A7B4-DCF7-A576-490C5EC69CC0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399563" y="3505200"/>
            <a:ext cx="1006047" cy="1017814"/>
          </a:xfrm>
          <a:prstGeom prst="straightConnector1">
            <a:avLst/>
          </a:prstGeom>
          <a:ln>
            <a:solidFill>
              <a:srgbClr val="EB93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A36CDEB-A986-6066-01A1-094E80AEDB9E}"/>
              </a:ext>
            </a:extLst>
          </p:cNvPr>
          <p:cNvCxnSpPr>
            <a:cxnSpLocks/>
          </p:cNvCxnSpPr>
          <p:nvPr/>
        </p:nvCxnSpPr>
        <p:spPr>
          <a:xfrm flipV="1">
            <a:off x="6109606" y="1920951"/>
            <a:ext cx="0" cy="615420"/>
          </a:xfrm>
          <a:prstGeom prst="straightConnector1">
            <a:avLst/>
          </a:prstGeom>
          <a:ln>
            <a:solidFill>
              <a:srgbClr val="EB93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DA2D5B5-C41B-4FB0-07C8-5FFAED0968B1}"/>
              </a:ext>
            </a:extLst>
          </p:cNvPr>
          <p:cNvCxnSpPr>
            <a:cxnSpLocks/>
          </p:cNvCxnSpPr>
          <p:nvPr/>
        </p:nvCxnSpPr>
        <p:spPr>
          <a:xfrm flipV="1">
            <a:off x="6109606" y="3510265"/>
            <a:ext cx="0" cy="615420"/>
          </a:xfrm>
          <a:prstGeom prst="straightConnector1">
            <a:avLst/>
          </a:prstGeom>
          <a:ln>
            <a:solidFill>
              <a:srgbClr val="EB93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DE1B28-EC55-16BA-1812-29C4ECD80E7D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222174" y="3505200"/>
            <a:ext cx="1747152" cy="620486"/>
          </a:xfrm>
          <a:prstGeom prst="straightConnector1">
            <a:avLst/>
          </a:prstGeom>
          <a:ln>
            <a:solidFill>
              <a:srgbClr val="EB93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C4DA8AA-C48C-DB7A-59FD-B0BF3E4566AF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4204606" y="5099581"/>
            <a:ext cx="764720" cy="582762"/>
          </a:xfrm>
          <a:prstGeom prst="straightConnector1">
            <a:avLst/>
          </a:prstGeom>
          <a:ln>
            <a:solidFill>
              <a:srgbClr val="EB93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619AE91-62E5-B615-24F0-2918A5CC4B54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4204606" y="3562163"/>
            <a:ext cx="879023" cy="2120180"/>
          </a:xfrm>
          <a:prstGeom prst="straightConnector1">
            <a:avLst/>
          </a:prstGeom>
          <a:ln>
            <a:solidFill>
              <a:srgbClr val="EB93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B32EF09A-4231-E313-076B-9D0447D3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804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266F7-D635-C43C-BD79-49977786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Project timeline</a:t>
            </a:r>
            <a:endParaRPr lang="en-AU" sz="5400"/>
          </a:p>
        </p:txBody>
      </p:sp>
      <p:sp>
        <p:nvSpPr>
          <p:cNvPr id="5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26563A8-7513-4833-E9D5-66EBB982F5B4}"/>
              </a:ext>
            </a:extLst>
          </p:cNvPr>
          <p:cNvSpPr/>
          <p:nvPr/>
        </p:nvSpPr>
        <p:spPr>
          <a:xfrm>
            <a:off x="4648018" y="3224494"/>
            <a:ext cx="2006324" cy="879349"/>
          </a:xfrm>
          <a:prstGeom prst="rightArrow">
            <a:avLst/>
          </a:prstGeom>
          <a:solidFill>
            <a:srgbClr val="EB93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2E93022-EED2-FF77-027F-E075B2FCAF24}"/>
              </a:ext>
            </a:extLst>
          </p:cNvPr>
          <p:cNvSpPr/>
          <p:nvPr/>
        </p:nvSpPr>
        <p:spPr>
          <a:xfrm>
            <a:off x="6770489" y="3224494"/>
            <a:ext cx="2810739" cy="833197"/>
          </a:xfrm>
          <a:prstGeom prst="rightArrow">
            <a:avLst/>
          </a:prstGeom>
          <a:solidFill>
            <a:srgbClr val="9EA9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56BFA7E-AD0F-28B0-0C7F-698BDFB9DF61}"/>
              </a:ext>
            </a:extLst>
          </p:cNvPr>
          <p:cNvSpPr/>
          <p:nvPr/>
        </p:nvSpPr>
        <p:spPr>
          <a:xfrm>
            <a:off x="9697376" y="3224494"/>
            <a:ext cx="1851154" cy="833197"/>
          </a:xfrm>
          <a:prstGeom prst="rightArrow">
            <a:avLst/>
          </a:prstGeom>
          <a:solidFill>
            <a:srgbClr val="191C2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2E81B-D3A8-AF34-3AF1-E66934ACCA3F}"/>
              </a:ext>
            </a:extLst>
          </p:cNvPr>
          <p:cNvSpPr txBox="1"/>
          <p:nvPr/>
        </p:nvSpPr>
        <p:spPr>
          <a:xfrm>
            <a:off x="4648018" y="2713942"/>
            <a:ext cx="1442206" cy="27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3504">
              <a:spcAft>
                <a:spcPts val="600"/>
              </a:spcAft>
            </a:pPr>
            <a:r>
              <a:rPr lang="en-US" sz="118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Procurement</a:t>
            </a:r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951FEB-0DB6-35F4-A8C1-7F098CC0131A}"/>
              </a:ext>
            </a:extLst>
          </p:cNvPr>
          <p:cNvSpPr txBox="1"/>
          <p:nvPr/>
        </p:nvSpPr>
        <p:spPr>
          <a:xfrm>
            <a:off x="6770489" y="2718069"/>
            <a:ext cx="1442206" cy="27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3504">
              <a:spcAft>
                <a:spcPts val="600"/>
              </a:spcAft>
            </a:pPr>
            <a:r>
              <a:rPr lang="en-US" sz="118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Delivery</a:t>
            </a:r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0BC14E-44D2-D13A-6AB1-26FDB2303E44}"/>
              </a:ext>
            </a:extLst>
          </p:cNvPr>
          <p:cNvSpPr txBox="1"/>
          <p:nvPr/>
        </p:nvSpPr>
        <p:spPr>
          <a:xfrm>
            <a:off x="9697376" y="2713942"/>
            <a:ext cx="1581748" cy="2751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03504">
              <a:spcAft>
                <a:spcPts val="600"/>
              </a:spcAft>
            </a:pPr>
            <a:r>
              <a:rPr lang="en-US" sz="1150" kern="1200">
                <a:latin typeface="+mn-lt"/>
                <a:ea typeface="+mn-ea"/>
                <a:cs typeface="+mn-cs"/>
              </a:rPr>
              <a:t>3. </a:t>
            </a:r>
            <a:r>
              <a:rPr lang="en-US" sz="1150"/>
              <a:t>Commercial</a:t>
            </a:r>
            <a:endParaRPr lang="en-A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F4E9F1-B5B2-26A6-E0F2-DE09C794A7A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E. When?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8644B-8B85-2994-53DB-3253B380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37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A73D3C-B9F1-5EAE-6042-04D927EA2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151" y="0"/>
            <a:ext cx="8239124" cy="664192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8DA82-83AF-1FE4-45A0-74CD1A6C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25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9EB5E9-C300-1BCC-9DA8-591FBF37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351-DD99-4ED3-BB1E-044439F6D057}" type="slidenum">
              <a:rPr lang="en-AU" smtClean="0"/>
              <a:t>9</a:t>
            </a:fld>
            <a:endParaRPr lang="en-AU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981F41C-D149-AB66-34C1-A2B0C217C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8" y="1237281"/>
            <a:ext cx="10532328" cy="52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25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1ED977C23C58448EA4DC8046402862" ma:contentTypeVersion="19" ma:contentTypeDescription="Create a new document." ma:contentTypeScope="" ma:versionID="5049b6179d894daf9c20e4baddd3f83f">
  <xsd:schema xmlns:xsd="http://www.w3.org/2001/XMLSchema" xmlns:xs="http://www.w3.org/2001/XMLSchema" xmlns:p="http://schemas.microsoft.com/office/2006/metadata/properties" xmlns:ns2="7df9e51f-e8a0-4298-a9ac-2bb4ed7b840d" xmlns:ns3="08fd1f88-a6f8-43d9-843d-ba26050c6634" targetNamespace="http://schemas.microsoft.com/office/2006/metadata/properties" ma:root="true" ma:fieldsID="285c189201a660fdafeed88c80d7d9a6" ns2:_="" ns3:_="">
    <xsd:import namespace="7df9e51f-e8a0-4298-a9ac-2bb4ed7b840d"/>
    <xsd:import namespace="08fd1f88-a6f8-43d9-843d-ba26050c663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9e51f-e8a0-4298-a9ac-2bb4ed7b84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fa8d465-7fb1-41aa-9036-03ecc8546bcf}" ma:internalName="TaxCatchAll" ma:showField="CatchAllData" ma:web="7df9e51f-e8a0-4298-a9ac-2bb4ed7b84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d1f88-a6f8-43d9-843d-ba26050c66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42c4cb-2570-427e-8339-8a440db5e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fd1f88-a6f8-43d9-843d-ba26050c6634">
      <Terms xmlns="http://schemas.microsoft.com/office/infopath/2007/PartnerControls"/>
    </lcf76f155ced4ddcb4097134ff3c332f>
    <TaxCatchAll xmlns="7df9e51f-e8a0-4298-a9ac-2bb4ed7b840d" xsi:nil="true"/>
    <SharedWithUsers xmlns="7df9e51f-e8a0-4298-a9ac-2bb4ed7b840d">
      <UserInfo>
        <DisplayName>Helay Zarmati</DisplayName>
        <AccountId>216</AccountId>
        <AccountType/>
      </UserInfo>
      <UserInfo>
        <DisplayName>Jock Hamilton</DisplayName>
        <AccountId>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ADD984-7BE4-4542-9B80-AC1E2F406E11}">
  <ds:schemaRefs>
    <ds:schemaRef ds:uri="08fd1f88-a6f8-43d9-843d-ba26050c6634"/>
    <ds:schemaRef ds:uri="7df9e51f-e8a0-4298-a9ac-2bb4ed7b84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8D6D47-0E93-4E42-B31A-0C675CB80848}">
  <ds:schemaRefs>
    <ds:schemaRef ds:uri="08fd1f88-a6f8-43d9-843d-ba26050c6634"/>
    <ds:schemaRef ds:uri="7df9e51f-e8a0-4298-a9ac-2bb4ed7b840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D377A14-E4ED-4C31-A1BC-6600E98FC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Widescreen</PresentationFormat>
  <Paragraphs>166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Agenda</vt:lpstr>
      <vt:lpstr>A. Introduction</vt:lpstr>
      <vt:lpstr>B. What is SOPA?</vt:lpstr>
      <vt:lpstr>C. Why use SOPA?</vt:lpstr>
      <vt:lpstr>D. Who?</vt:lpstr>
      <vt:lpstr>Project timeline</vt:lpstr>
      <vt:lpstr>PowerPoint Presentation</vt:lpstr>
      <vt:lpstr>PowerPoint Presentation</vt:lpstr>
      <vt:lpstr>F. How does SOPA work?</vt:lpstr>
      <vt:lpstr>F1. Payment claims</vt:lpstr>
      <vt:lpstr>F1. Payment claims cont’d</vt:lpstr>
      <vt:lpstr>F1. Payment claims cont’d</vt:lpstr>
      <vt:lpstr>F2. Payment Schedules</vt:lpstr>
      <vt:lpstr>F2. If no payment schedule?</vt:lpstr>
      <vt:lpstr>F3. Adjudication Applications</vt:lpstr>
      <vt:lpstr>F4. Adjudication Responses</vt:lpstr>
      <vt:lpstr>F5. Adjudication Determinations</vt:lpstr>
      <vt:lpstr>F6. Enforcement</vt:lpstr>
      <vt:lpstr>G. What to do if aggrieved?</vt:lpstr>
      <vt:lpstr>Q &amp; A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SOPA: Key concepts</dc:title>
  <dc:creator>Jock Hamilton</dc:creator>
  <cp:lastModifiedBy>Jock Hamilton</cp:lastModifiedBy>
  <cp:revision>2</cp:revision>
  <dcterms:created xsi:type="dcterms:W3CDTF">2024-02-23T02:26:38Z</dcterms:created>
  <dcterms:modified xsi:type="dcterms:W3CDTF">2024-02-27T23:15:15Z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0x010100A11ED977C23C58448EA4DC8046402862</vt:lpwstr>
  </property>
  <property fmtid="{D5CDD505-2E9C-101B-9397-08002B2CF9AE}" pid="3" name="MediaServiceImageTags">
    <vt:lpwstr/>
  </property>
</Properties>
</file>